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4"/>
  </p:handoutMasterIdLst>
  <p:sldIdLst>
    <p:sldId id="262" r:id="rId2"/>
    <p:sldId id="260" r:id="rId3"/>
    <p:sldId id="272" r:id="rId4"/>
    <p:sldId id="284" r:id="rId5"/>
    <p:sldId id="261" r:id="rId6"/>
    <p:sldId id="293" r:id="rId7"/>
    <p:sldId id="287" r:id="rId8"/>
    <p:sldId id="291" r:id="rId9"/>
    <p:sldId id="280" r:id="rId10"/>
    <p:sldId id="292" r:id="rId11"/>
    <p:sldId id="289" r:id="rId12"/>
    <p:sldId id="271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0202"/>
    <a:srgbClr val="525250"/>
    <a:srgbClr val="878785"/>
    <a:srgbClr val="23252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17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4" d="100"/>
          <a:sy n="44" d="100"/>
        </p:scale>
        <p:origin x="2772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7BA2526-F2FD-852D-6A6D-E604C3FEDC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EFDD2E-5054-1308-DEA0-FA9E02FB4F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52D9E1-4C8F-40AF-A670-B7CE4DE36E25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B3ABD59-47B2-E9EC-CD77-A2DD0EFAA5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1FA690-D415-A630-1919-9C193B2CB3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CE2C6A-89D1-46B2-B003-E05D83B504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56403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jpeg>
</file>

<file path=ppt/media/image10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88EB25-E286-438C-1421-A110DC8CB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741408-E947-E1E6-4050-238E230F34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956D15-F7AE-CF63-3116-A9B663726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83F072-99F6-428E-2705-D46620138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7102CD-BB7F-0EA1-2A92-C3F9392B5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3011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4FCE0-AB1B-6A8C-EA60-683080EEE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B38FEE8-2106-F9AF-5BDF-5422797F21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F2474D-C995-E580-80CB-90DD3F6CF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F59263-87B8-2F19-8A62-550D6FD3F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66E237-6083-4DBF-06CB-882458C7C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E778F2-CF74-D0F2-70FB-200CDF6D9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090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20EB1-1FF2-665C-573E-2747A778A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D2C28E-02C8-A686-F12F-B03A6F8CE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4176C8-47EB-026D-5448-E405A1F55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069171-EE02-9F55-3974-512FEAC7C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DA098-9B81-2F70-627F-AD0CF23F1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09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D3C316D-1BF4-A41C-EBF5-DD8028244B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7C1B56-13EB-30F0-ADD2-5E803539DA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D26D6D-0050-E804-FD67-8FE3411F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6A7BDA-645E-D0E5-049E-8905CC602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B57EB9-7159-CDE3-53D1-842BF8C11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33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31E5C7-84F4-F0F8-2951-F9AE3B44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F389E8-1842-3E2C-E6D6-12FACFB99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83328-87F6-7C07-34E9-6B4A49FA6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459F6F-F05A-EE61-3B00-FE82323A5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85F739-5BC1-ACCC-3C9B-DD73A28C3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6908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415D84-7CE6-A0F2-0667-EA57BC1A8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3F5A78-3A12-277A-3B43-8E01B7F98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2039BD-DD18-4C38-B2A6-A02B17E64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CB4C60-31DF-3484-1F73-195690659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CF9395-0DE1-03D3-B512-1CE8F98CA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594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CBA161-38CA-38CC-C357-24AD11793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5A4A82-8F0A-EE4A-817C-91D26F8D67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F0A65B-CA04-4AE1-F03D-674E69185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D69A26-C9A9-13FB-875D-7B1BC9452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8B5187-8852-69F8-ABD5-3577201D5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EB0464-ABC1-C45F-9EA0-DB1445096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198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09D0E9-13D2-74D3-E665-5F991C39D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C26A17-35F7-99D9-7366-FAB0FF979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66BE31-FFDA-2967-379C-DDA2A9A89C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0019151-F5B5-D720-CD42-1CE167948D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8644F0-EE76-25AC-2A73-9320DBC97C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337B10A-CBE2-B609-9C9C-86A55497E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7CC141-4A2B-0C15-F49E-0F79740C8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5278A82-8291-42D8-B73F-D9718EC88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673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CCE1E1-3B1B-3D06-2E24-7C8EBA3A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CAAF925-6A01-E805-01C1-FC78390E0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B0ADF6-EEE8-92C0-3CF6-F4EB3D5BF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442ABBB-90BB-0811-6DCC-6BCCB4956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0949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629CB2-0568-42AB-2325-3FADD32A3D92}"/>
              </a:ext>
            </a:extLst>
          </p:cNvPr>
          <p:cNvSpPr txBox="1"/>
          <p:nvPr userDrawn="1"/>
        </p:nvSpPr>
        <p:spPr>
          <a:xfrm>
            <a:off x="9998245" y="6578779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43DFE36-682F-DC09-A724-559670CC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6501934-2926-874B-AE09-F1DF0352A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54AE85-15A8-DE3E-7F7F-BB026FA5B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204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629CB2-0568-42AB-2325-3FADD32A3D92}"/>
              </a:ext>
            </a:extLst>
          </p:cNvPr>
          <p:cNvSpPr txBox="1"/>
          <p:nvPr userDrawn="1"/>
        </p:nvSpPr>
        <p:spPr>
          <a:xfrm>
            <a:off x="9998245" y="6578779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43DFE36-682F-DC09-A724-559670CC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6501934-2926-874B-AE09-F1DF0352A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54AE85-15A8-DE3E-7F7F-BB026FA5B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515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F5F8B4-FA61-C5A4-6E1F-4E42091CD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9D5B68-CAE9-59CF-5324-85F6082C9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B5C652-671D-AC53-8BEB-0C3C4321B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46E39F-5AB2-1E56-0DC1-B87E6EC7B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49DBDF-B085-A51E-B9A7-310E65BE4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BA9306-8403-D7F0-1F8E-531334FFE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00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8455501-8D4C-C454-7554-BBCD90CF6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582C2C-5145-E9BF-E4DC-8FCE36A8F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D905A9-9F08-C368-5AEE-782CD014C4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78194-196C-4BEC-8F2E-7F6F76550B38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513B54-3333-3C70-7D9F-2FD2E8D9C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640ACF-B050-E361-5CE3-AA35524CC0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05D80-9EB2-47A7-951C-9685407FCB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212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2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013BA35-2A37-C1B1-05B0-B91C045B3C0D}"/>
              </a:ext>
            </a:extLst>
          </p:cNvPr>
          <p:cNvSpPr txBox="1"/>
          <p:nvPr/>
        </p:nvSpPr>
        <p:spPr>
          <a:xfrm>
            <a:off x="3818926" y="1359034"/>
            <a:ext cx="455414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</a:rPr>
              <a:t>기후동행카드</a:t>
            </a:r>
            <a:r>
              <a:rPr lang="en-US" altLang="ko-KR" sz="5400" b="1" dirty="0">
                <a:solidFill>
                  <a:schemeClr val="bg1"/>
                </a:solidFill>
              </a:rPr>
              <a:t>X</a:t>
            </a:r>
          </a:p>
          <a:p>
            <a:pPr algn="ctr"/>
            <a:r>
              <a:rPr lang="ko-KR" altLang="en-US" sz="2800" b="1" dirty="0" err="1">
                <a:solidFill>
                  <a:schemeClr val="bg1"/>
                </a:solidFill>
              </a:rPr>
              <a:t>유시은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이정현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안정원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 err="1">
                <a:solidFill>
                  <a:schemeClr val="bg1"/>
                </a:solidFill>
              </a:rPr>
              <a:t>심진보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630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713424-B330-C24F-110C-1C6F04A69702}"/>
              </a:ext>
            </a:extLst>
          </p:cNvPr>
          <p:cNvSpPr txBox="1"/>
          <p:nvPr/>
        </p:nvSpPr>
        <p:spPr>
          <a:xfrm>
            <a:off x="262461" y="187373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ko-KR" altLang="en-US" sz="1400" dirty="0">
                <a:solidFill>
                  <a:schemeClr val="tx1">
                    <a:lumMod val="75000"/>
                  </a:schemeClr>
                </a:solidFill>
              </a:rPr>
              <a:t>어려움    </a:t>
            </a:r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&gt;&gt;</a:t>
            </a:r>
            <a:endParaRPr lang="ko-KR" alt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D8A8F-48A3-0516-CD8C-4470FF263EE3}"/>
              </a:ext>
            </a:extLst>
          </p:cNvPr>
          <p:cNvSpPr txBox="1"/>
          <p:nvPr/>
        </p:nvSpPr>
        <p:spPr>
          <a:xfrm>
            <a:off x="1280688" y="191869"/>
            <a:ext cx="17684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 LCD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 실패 사례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47CD33-61F6-2E4E-2B02-913AD489DEAD}"/>
              </a:ext>
            </a:extLst>
          </p:cNvPr>
          <p:cNvSpPr txBox="1"/>
          <p:nvPr/>
        </p:nvSpPr>
        <p:spPr>
          <a:xfrm>
            <a:off x="2205554" y="4830954"/>
            <a:ext cx="20874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990BC48-D523-39A2-97D5-6A8D3F376D33}"/>
              </a:ext>
            </a:extLst>
          </p:cNvPr>
          <p:cNvCxnSpPr>
            <a:cxnSpLocks/>
          </p:cNvCxnSpPr>
          <p:nvPr/>
        </p:nvCxnSpPr>
        <p:spPr>
          <a:xfrm>
            <a:off x="1153688" y="724829"/>
            <a:ext cx="1103831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A657E65-A078-154B-04E3-DC7C29CD02E7}"/>
              </a:ext>
            </a:extLst>
          </p:cNvPr>
          <p:cNvSpPr txBox="1"/>
          <p:nvPr/>
        </p:nvSpPr>
        <p:spPr>
          <a:xfrm>
            <a:off x="6056886" y="2504760"/>
            <a:ext cx="56682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처음엔 </a:t>
            </a:r>
            <a:r>
              <a:rPr lang="en-US" altLang="ko-KR" dirty="0"/>
              <a:t>LCD</a:t>
            </a:r>
            <a:r>
              <a:rPr lang="ko-KR" altLang="en-US" dirty="0"/>
              <a:t>를 회로를 구현하고 실패하여 아무것도 뜨지 않음</a:t>
            </a:r>
            <a:r>
              <a:rPr lang="en-US" altLang="ko-KR" dirty="0"/>
              <a:t>…</a:t>
            </a:r>
            <a:endParaRPr lang="ko-KR" altLang="en-US" dirty="0"/>
          </a:p>
        </p:txBody>
      </p:sp>
      <p:pic>
        <p:nvPicPr>
          <p:cNvPr id="7" name="그림 6" descr="전자제품, 전자 기기, 컴퓨터 하드웨어, 노트북이(가) 표시된 사진&#10;&#10;자동 생성된 설명">
            <a:extLst>
              <a:ext uri="{FF2B5EF4-FFF2-40B4-BE49-F238E27FC236}">
                <a16:creationId xmlns:a16="http://schemas.microsoft.com/office/drawing/2014/main" id="{DA675AAD-7648-7100-B62D-F532979172D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65" y="1209554"/>
            <a:ext cx="5056208" cy="379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649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713424-B330-C24F-110C-1C6F04A69702}"/>
              </a:ext>
            </a:extLst>
          </p:cNvPr>
          <p:cNvSpPr txBox="1"/>
          <p:nvPr/>
        </p:nvSpPr>
        <p:spPr>
          <a:xfrm>
            <a:off x="262461" y="187373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75000"/>
                  </a:schemeClr>
                </a:solidFill>
              </a:rPr>
              <a:t>어려움 </a:t>
            </a:r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&gt;&gt;</a:t>
            </a:r>
            <a:endParaRPr lang="ko-KR" alt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D8A8F-48A3-0516-CD8C-4470FF263EE3}"/>
              </a:ext>
            </a:extLst>
          </p:cNvPr>
          <p:cNvSpPr txBox="1"/>
          <p:nvPr/>
        </p:nvSpPr>
        <p:spPr>
          <a:xfrm>
            <a:off x="1280688" y="191869"/>
            <a:ext cx="2565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>
                <a:solidFill>
                  <a:schemeClr val="tx1">
                    <a:lumMod val="75000"/>
                  </a:schemeClr>
                </a:solidFill>
                <a:latin typeface="+mn-ea"/>
              </a:rPr>
              <a:t>아두이노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 회로 어려움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990BC48-D523-39A2-97D5-6A8D3F376D33}"/>
              </a:ext>
            </a:extLst>
          </p:cNvPr>
          <p:cNvCxnSpPr>
            <a:cxnSpLocks/>
          </p:cNvCxnSpPr>
          <p:nvPr/>
        </p:nvCxnSpPr>
        <p:spPr>
          <a:xfrm>
            <a:off x="1153688" y="724829"/>
            <a:ext cx="1103831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86607BFD-4433-B499-024E-40B56396F36A}"/>
              </a:ext>
            </a:extLst>
          </p:cNvPr>
          <p:cNvSpPr/>
          <p:nvPr/>
        </p:nvSpPr>
        <p:spPr>
          <a:xfrm>
            <a:off x="928225" y="2036557"/>
            <a:ext cx="10335550" cy="36003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rgbClr val="020202"/>
                </a:solidFill>
              </a:rPr>
              <a:t>아두이노</a:t>
            </a:r>
            <a:r>
              <a:rPr lang="ko-KR" altLang="en-US" dirty="0">
                <a:solidFill>
                  <a:srgbClr val="020202"/>
                </a:solidFill>
              </a:rPr>
              <a:t> 통신이라는 기능을 이용하여</a:t>
            </a:r>
            <a:r>
              <a:rPr lang="en-US" altLang="ko-KR" dirty="0">
                <a:solidFill>
                  <a:srgbClr val="020202"/>
                </a:solidFill>
              </a:rPr>
              <a:t> </a:t>
            </a:r>
            <a:r>
              <a:rPr lang="ko-KR" altLang="en-US" dirty="0">
                <a:solidFill>
                  <a:srgbClr val="020202"/>
                </a:solidFill>
              </a:rPr>
              <a:t>하려했지만</a:t>
            </a:r>
            <a:endParaRPr lang="en-US" altLang="ko-KR" dirty="0">
              <a:solidFill>
                <a:srgbClr val="020202"/>
              </a:solidFill>
            </a:endParaRPr>
          </a:p>
          <a:p>
            <a:pPr algn="ctr"/>
            <a:r>
              <a:rPr lang="ko-KR" altLang="en-US" dirty="0">
                <a:solidFill>
                  <a:srgbClr val="020202"/>
                </a:solidFill>
              </a:rPr>
              <a:t>실패하였고 </a:t>
            </a:r>
            <a:r>
              <a:rPr lang="ko-KR" altLang="en-US" dirty="0" err="1">
                <a:solidFill>
                  <a:srgbClr val="020202"/>
                </a:solidFill>
              </a:rPr>
              <a:t>시작할때</a:t>
            </a:r>
            <a:r>
              <a:rPr lang="ko-KR" altLang="en-US" dirty="0">
                <a:solidFill>
                  <a:srgbClr val="020202"/>
                </a:solidFill>
              </a:rPr>
              <a:t> 화면을 띄워주고 </a:t>
            </a:r>
            <a:endParaRPr lang="en-US" altLang="ko-KR" dirty="0">
              <a:solidFill>
                <a:srgbClr val="020202"/>
              </a:solidFill>
            </a:endParaRPr>
          </a:p>
          <a:p>
            <a:pPr algn="ctr"/>
            <a:r>
              <a:rPr lang="ko-KR" altLang="en-US" dirty="0">
                <a:solidFill>
                  <a:srgbClr val="020202"/>
                </a:solidFill>
              </a:rPr>
              <a:t>다른 화면으로 넘어가게 바꾸었다</a:t>
            </a:r>
            <a:r>
              <a:rPr lang="en-US" altLang="ko-KR" dirty="0">
                <a:solidFill>
                  <a:srgbClr val="020202"/>
                </a:solidFill>
              </a:rPr>
              <a:t>.</a:t>
            </a:r>
            <a:r>
              <a:rPr lang="ko-KR" altLang="en-US" dirty="0">
                <a:solidFill>
                  <a:srgbClr val="020202"/>
                </a:solidFill>
              </a:rPr>
              <a:t> </a:t>
            </a:r>
            <a:endParaRPr lang="en-US" altLang="ko-KR" dirty="0">
              <a:solidFill>
                <a:srgbClr val="020202"/>
              </a:solidFill>
            </a:endParaRPr>
          </a:p>
          <a:p>
            <a:pPr algn="ctr"/>
            <a:endParaRPr lang="en-US" altLang="ko-KR" dirty="0">
              <a:solidFill>
                <a:srgbClr val="020202"/>
              </a:solidFill>
            </a:endParaRPr>
          </a:p>
          <a:p>
            <a:pPr algn="ctr"/>
            <a:endParaRPr lang="en-US" altLang="ko-KR" dirty="0">
              <a:solidFill>
                <a:srgbClr val="020202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9B8E812-4026-92AD-EAF2-E7A463D9BBA5}"/>
              </a:ext>
            </a:extLst>
          </p:cNvPr>
          <p:cNvSpPr/>
          <p:nvPr/>
        </p:nvSpPr>
        <p:spPr>
          <a:xfrm>
            <a:off x="928224" y="1136038"/>
            <a:ext cx="10335550" cy="14277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69CB96-CCCE-E453-2876-A1ECFD2DDB9B}"/>
              </a:ext>
            </a:extLst>
          </p:cNvPr>
          <p:cNvSpPr txBox="1"/>
          <p:nvPr/>
        </p:nvSpPr>
        <p:spPr>
          <a:xfrm>
            <a:off x="2338199" y="1401632"/>
            <a:ext cx="7633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제한속도 지키기 장애물 피하기 총 두가지의 기능을 구현해야 했기 때문에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bg1"/>
                </a:solidFill>
              </a:rPr>
              <a:t>아두이노에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ko-KR" altLang="en-US" dirty="0" err="1">
                <a:solidFill>
                  <a:schemeClr val="bg1"/>
                </a:solidFill>
              </a:rPr>
              <a:t>연결해야하는</a:t>
            </a:r>
            <a:r>
              <a:rPr lang="ko-KR" altLang="en-US" dirty="0">
                <a:solidFill>
                  <a:schemeClr val="bg1"/>
                </a:solidFill>
              </a:rPr>
              <a:t> 회로의 개수가 만만치 않았다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2694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71AA12-4A59-69A5-18CE-87400C331F4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32DFB3D-2C22-3864-2968-E8AE5BCF6CD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4E4D47-AAAF-072C-E82F-CE35D166C37E}"/>
              </a:ext>
            </a:extLst>
          </p:cNvPr>
          <p:cNvSpPr txBox="1"/>
          <p:nvPr/>
        </p:nvSpPr>
        <p:spPr>
          <a:xfrm>
            <a:off x="1420106" y="2105561"/>
            <a:ext cx="935179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600" b="1" dirty="0">
                <a:solidFill>
                  <a:schemeClr val="bg1"/>
                </a:solidFill>
              </a:rPr>
              <a:t>Thank you</a:t>
            </a:r>
            <a:endParaRPr lang="ko-KR" altLang="en-US" sz="166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6D7A5A-800D-91D6-2C21-69B2FB458852}"/>
              </a:ext>
            </a:extLst>
          </p:cNvPr>
          <p:cNvSpPr txBox="1"/>
          <p:nvPr/>
        </p:nvSpPr>
        <p:spPr>
          <a:xfrm>
            <a:off x="9998245" y="6578779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208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936BD49-CE9F-9DB9-6C03-7D721A3C6EB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420" y="417094"/>
            <a:ext cx="11317485" cy="2264661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443C040-2DF2-0CFA-C095-E11F43495F8F}"/>
              </a:ext>
            </a:extLst>
          </p:cNvPr>
          <p:cNvCxnSpPr>
            <a:cxnSpLocks/>
          </p:cNvCxnSpPr>
          <p:nvPr/>
        </p:nvCxnSpPr>
        <p:spPr>
          <a:xfrm>
            <a:off x="877637" y="907716"/>
            <a:ext cx="5358063" cy="0"/>
          </a:xfrm>
          <a:prstGeom prst="line">
            <a:avLst/>
          </a:prstGeom>
          <a:ln w="1905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18C5174-002E-8FB9-7655-0FC41CE52AE0}"/>
              </a:ext>
            </a:extLst>
          </p:cNvPr>
          <p:cNvSpPr txBox="1"/>
          <p:nvPr/>
        </p:nvSpPr>
        <p:spPr>
          <a:xfrm>
            <a:off x="968843" y="1136729"/>
            <a:ext cx="806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tx1">
                    <a:lumMod val="75000"/>
                  </a:schemeClr>
                </a:solidFill>
              </a:rPr>
              <a:t>목차</a:t>
            </a: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D3B5107A-D926-DA22-A0DD-6CAE9AE971DA}"/>
              </a:ext>
            </a:extLst>
          </p:cNvPr>
          <p:cNvSpPr/>
          <p:nvPr/>
        </p:nvSpPr>
        <p:spPr>
          <a:xfrm>
            <a:off x="506074" y="3485361"/>
            <a:ext cx="1535598" cy="1535598"/>
          </a:xfrm>
          <a:prstGeom prst="ellipse">
            <a:avLst/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9396F-783B-AE52-1832-45DBE9A19E9E}"/>
              </a:ext>
            </a:extLst>
          </p:cNvPr>
          <p:cNvSpPr txBox="1"/>
          <p:nvPr/>
        </p:nvSpPr>
        <p:spPr>
          <a:xfrm>
            <a:off x="932239" y="4029697"/>
            <a:ext cx="730101" cy="649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</a:schemeClr>
                </a:solidFill>
                <a:latin typeface="+mj-ea"/>
                <a:ea typeface="+mj-ea"/>
              </a:rPr>
              <a:t>01</a:t>
            </a:r>
            <a:endParaRPr lang="ko-KR" altLang="en-US" sz="3600" b="1" dirty="0">
              <a:solidFill>
                <a:schemeClr val="tx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228916-AB2F-E43B-7C70-2D46F9C28A9C}"/>
              </a:ext>
            </a:extLst>
          </p:cNvPr>
          <p:cNvSpPr txBox="1"/>
          <p:nvPr/>
        </p:nvSpPr>
        <p:spPr>
          <a:xfrm>
            <a:off x="932239" y="4556808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목표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112B63E0-3A5C-F9F6-A04C-BD48A4020323}"/>
              </a:ext>
            </a:extLst>
          </p:cNvPr>
          <p:cNvCxnSpPr>
            <a:cxnSpLocks/>
          </p:cNvCxnSpPr>
          <p:nvPr/>
        </p:nvCxnSpPr>
        <p:spPr>
          <a:xfrm flipH="1">
            <a:off x="408122" y="3226091"/>
            <a:ext cx="1123249" cy="135096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988D1117-0D10-C704-F554-8CD758D4F52C}"/>
              </a:ext>
            </a:extLst>
          </p:cNvPr>
          <p:cNvSpPr/>
          <p:nvPr/>
        </p:nvSpPr>
        <p:spPr>
          <a:xfrm>
            <a:off x="3455929" y="3485361"/>
            <a:ext cx="1535598" cy="1535598"/>
          </a:xfrm>
          <a:prstGeom prst="ellipse">
            <a:avLst/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644CFF-E20B-4E1D-012D-7AED88854619}"/>
              </a:ext>
            </a:extLst>
          </p:cNvPr>
          <p:cNvSpPr txBox="1"/>
          <p:nvPr/>
        </p:nvSpPr>
        <p:spPr>
          <a:xfrm>
            <a:off x="3882094" y="4029697"/>
            <a:ext cx="7986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</a:schemeClr>
                </a:solidFill>
                <a:latin typeface="+mj-ea"/>
                <a:ea typeface="+mj-ea"/>
              </a:rPr>
              <a:t>02</a:t>
            </a:r>
            <a:endParaRPr lang="ko-KR" altLang="en-US" sz="3600" b="1" dirty="0">
              <a:solidFill>
                <a:schemeClr val="tx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459A77-31B6-24DE-CF07-3A13A186139D}"/>
              </a:ext>
            </a:extLst>
          </p:cNvPr>
          <p:cNvSpPr txBox="1"/>
          <p:nvPr/>
        </p:nvSpPr>
        <p:spPr>
          <a:xfrm>
            <a:off x="3882094" y="455680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사용방법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D0F4ACB-EA6A-2AC4-1DA4-A2225806451E}"/>
              </a:ext>
            </a:extLst>
          </p:cNvPr>
          <p:cNvCxnSpPr>
            <a:cxnSpLocks/>
          </p:cNvCxnSpPr>
          <p:nvPr/>
        </p:nvCxnSpPr>
        <p:spPr>
          <a:xfrm flipH="1">
            <a:off x="3357977" y="3226091"/>
            <a:ext cx="1123200" cy="135096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5940418C-FA88-8E5D-205F-0EEC6A5E0020}"/>
              </a:ext>
            </a:extLst>
          </p:cNvPr>
          <p:cNvSpPr/>
          <p:nvPr/>
        </p:nvSpPr>
        <p:spPr>
          <a:xfrm>
            <a:off x="6405784" y="3485361"/>
            <a:ext cx="1535598" cy="1535598"/>
          </a:xfrm>
          <a:prstGeom prst="ellipse">
            <a:avLst/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50124D-00B0-B5AB-113C-6DE6E67D9734}"/>
              </a:ext>
            </a:extLst>
          </p:cNvPr>
          <p:cNvSpPr txBox="1"/>
          <p:nvPr/>
        </p:nvSpPr>
        <p:spPr>
          <a:xfrm>
            <a:off x="6831949" y="4029697"/>
            <a:ext cx="8114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</a:schemeClr>
                </a:solidFill>
                <a:latin typeface="+mj-ea"/>
                <a:ea typeface="+mj-ea"/>
              </a:rPr>
              <a:t>03</a:t>
            </a:r>
            <a:endParaRPr lang="ko-KR" altLang="en-US" sz="3600" b="1" dirty="0">
              <a:solidFill>
                <a:schemeClr val="tx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B4FB922-1B4D-1CC5-8FD0-9F2BC262AECB}"/>
              </a:ext>
            </a:extLst>
          </p:cNvPr>
          <p:cNvSpPr txBox="1"/>
          <p:nvPr/>
        </p:nvSpPr>
        <p:spPr>
          <a:xfrm>
            <a:off x="6831949" y="4556808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구동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8691888-2A12-714F-4A6E-8D23233FECFC}"/>
              </a:ext>
            </a:extLst>
          </p:cNvPr>
          <p:cNvCxnSpPr/>
          <p:nvPr/>
        </p:nvCxnSpPr>
        <p:spPr>
          <a:xfrm flipH="1">
            <a:off x="6307832" y="3061617"/>
            <a:ext cx="1123200" cy="151543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>
            <a:extLst>
              <a:ext uri="{FF2B5EF4-FFF2-40B4-BE49-F238E27FC236}">
                <a16:creationId xmlns:a16="http://schemas.microsoft.com/office/drawing/2014/main" id="{A710C583-7A03-EDF3-AA61-C3D30401976B}"/>
              </a:ext>
            </a:extLst>
          </p:cNvPr>
          <p:cNvSpPr/>
          <p:nvPr/>
        </p:nvSpPr>
        <p:spPr>
          <a:xfrm>
            <a:off x="9355639" y="3485361"/>
            <a:ext cx="1535598" cy="1535598"/>
          </a:xfrm>
          <a:prstGeom prst="ellipse">
            <a:avLst/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510C471-8927-F814-B269-1E16799BB271}"/>
              </a:ext>
            </a:extLst>
          </p:cNvPr>
          <p:cNvSpPr txBox="1"/>
          <p:nvPr/>
        </p:nvSpPr>
        <p:spPr>
          <a:xfrm>
            <a:off x="9781804" y="4029697"/>
            <a:ext cx="822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</a:schemeClr>
                </a:solidFill>
                <a:latin typeface="+mj-ea"/>
                <a:ea typeface="+mj-ea"/>
              </a:rPr>
              <a:t>04</a:t>
            </a:r>
            <a:endParaRPr lang="ko-KR" altLang="en-US" sz="3600" b="1" dirty="0">
              <a:solidFill>
                <a:schemeClr val="tx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30C39EC-8682-8AE9-1072-3873A0F86395}"/>
              </a:ext>
            </a:extLst>
          </p:cNvPr>
          <p:cNvSpPr txBox="1"/>
          <p:nvPr/>
        </p:nvSpPr>
        <p:spPr>
          <a:xfrm>
            <a:off x="9781804" y="455680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어려움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9EE136F-9507-8497-6BE1-00728E7C6AB9}"/>
              </a:ext>
            </a:extLst>
          </p:cNvPr>
          <p:cNvCxnSpPr/>
          <p:nvPr/>
        </p:nvCxnSpPr>
        <p:spPr>
          <a:xfrm flipH="1">
            <a:off x="9257687" y="3061617"/>
            <a:ext cx="1123200" cy="151543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470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713424-B330-C24F-110C-1C6F04A69702}"/>
              </a:ext>
            </a:extLst>
          </p:cNvPr>
          <p:cNvSpPr txBox="1"/>
          <p:nvPr/>
        </p:nvSpPr>
        <p:spPr>
          <a:xfrm>
            <a:off x="262461" y="187373"/>
            <a:ext cx="1018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Part 1   &gt;&gt;</a:t>
            </a:r>
            <a:endParaRPr lang="ko-KR" alt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D8A8F-48A3-0516-CD8C-4470FF263EE3}"/>
              </a:ext>
            </a:extLst>
          </p:cNvPr>
          <p:cNvSpPr txBox="1"/>
          <p:nvPr/>
        </p:nvSpPr>
        <p:spPr>
          <a:xfrm>
            <a:off x="1280688" y="191869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목표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8839527-8D56-3594-26A8-12936DB8C624}"/>
              </a:ext>
            </a:extLst>
          </p:cNvPr>
          <p:cNvCxnSpPr>
            <a:cxnSpLocks/>
          </p:cNvCxnSpPr>
          <p:nvPr/>
        </p:nvCxnSpPr>
        <p:spPr>
          <a:xfrm>
            <a:off x="1153688" y="724829"/>
            <a:ext cx="1103831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사람, 차량, 바퀴, 자동차이(가) 표시된 사진&#10;&#10;자동 생성된 설명">
            <a:extLst>
              <a:ext uri="{FF2B5EF4-FFF2-40B4-BE49-F238E27FC236}">
                <a16:creationId xmlns:a16="http://schemas.microsoft.com/office/drawing/2014/main" id="{82302DE7-BD1E-4C48-A5AE-23ABBB9AF97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72" y="2199017"/>
            <a:ext cx="4421529" cy="2949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F247C6-A184-9ACE-D343-531F8BD3F07D}"/>
              </a:ext>
            </a:extLst>
          </p:cNvPr>
          <p:cNvSpPr txBox="1"/>
          <p:nvPr/>
        </p:nvSpPr>
        <p:spPr>
          <a:xfrm>
            <a:off x="5833641" y="2708475"/>
            <a:ext cx="42652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고령운전자의 반응속도 인지능력 테스트</a:t>
            </a:r>
            <a:endParaRPr lang="en-US" altLang="ko-KR" dirty="0"/>
          </a:p>
          <a:p>
            <a:r>
              <a:rPr lang="ko-KR" altLang="en-US" dirty="0"/>
              <a:t>고령운전자의 경험과 직감이 아닌 </a:t>
            </a:r>
            <a:endParaRPr lang="en-US" altLang="ko-KR" dirty="0"/>
          </a:p>
          <a:p>
            <a:r>
              <a:rPr lang="en-US" altLang="ko-KR" b="1" dirty="0">
                <a:solidFill>
                  <a:srgbClr val="020202"/>
                </a:solidFill>
              </a:rPr>
              <a:t>“</a:t>
            </a:r>
            <a:r>
              <a:rPr lang="ko-KR" altLang="en-US" b="1" dirty="0">
                <a:solidFill>
                  <a:srgbClr val="020202"/>
                </a:solidFill>
              </a:rPr>
              <a:t>보다 객관적인 정보 제시</a:t>
            </a:r>
            <a:r>
              <a:rPr lang="en-US" altLang="ko-KR" b="1" dirty="0">
                <a:solidFill>
                  <a:srgbClr val="020202"/>
                </a:solidFill>
              </a:rPr>
              <a:t>”</a:t>
            </a:r>
            <a:endParaRPr lang="ko-KR" altLang="en-US" b="1" dirty="0">
              <a:solidFill>
                <a:srgbClr val="02020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302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713424-B330-C24F-110C-1C6F04A69702}"/>
              </a:ext>
            </a:extLst>
          </p:cNvPr>
          <p:cNvSpPr txBox="1"/>
          <p:nvPr/>
        </p:nvSpPr>
        <p:spPr>
          <a:xfrm>
            <a:off x="262461" y="187373"/>
            <a:ext cx="12025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75000"/>
                  </a:schemeClr>
                </a:solidFill>
              </a:rPr>
              <a:t>사용설명</a:t>
            </a:r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   &gt;&gt;</a:t>
            </a:r>
            <a:endParaRPr lang="ko-KR" alt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990BC48-D523-39A2-97D5-6A8D3F376D33}"/>
              </a:ext>
            </a:extLst>
          </p:cNvPr>
          <p:cNvCxnSpPr>
            <a:cxnSpLocks/>
          </p:cNvCxnSpPr>
          <p:nvPr/>
        </p:nvCxnSpPr>
        <p:spPr>
          <a:xfrm>
            <a:off x="1153688" y="724829"/>
            <a:ext cx="1103831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64B2C1-776D-1145-A138-641C9C70139B}"/>
              </a:ext>
            </a:extLst>
          </p:cNvPr>
          <p:cNvSpPr txBox="1"/>
          <p:nvPr/>
        </p:nvSpPr>
        <p:spPr>
          <a:xfrm>
            <a:off x="1579944" y="237281"/>
            <a:ext cx="4516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사용방법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CDBA3C-1204-CD1B-4F20-0D8DD1E2429A}"/>
              </a:ext>
            </a:extLst>
          </p:cNvPr>
          <p:cNvSpPr txBox="1"/>
          <p:nvPr/>
        </p:nvSpPr>
        <p:spPr>
          <a:xfrm>
            <a:off x="6227179" y="1435260"/>
            <a:ext cx="53301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</a:t>
            </a:r>
            <a:r>
              <a:rPr lang="ko-KR" altLang="en-US" dirty="0"/>
              <a:t>전원을 킨다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</a:t>
            </a:r>
            <a:r>
              <a:rPr lang="ko-KR" altLang="en-US" dirty="0"/>
              <a:t>속도는 제한속도를 넘지 않고 </a:t>
            </a:r>
            <a:endParaRPr lang="en-US" altLang="ko-KR" dirty="0"/>
          </a:p>
          <a:p>
            <a:r>
              <a:rPr lang="ko-KR" altLang="en-US" dirty="0"/>
              <a:t>또한 너무 떨어지지 않게 조절하여 엑셀과 브레이크 버튼을 통해 조절한다</a:t>
            </a: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또한 이 상황 중에서 중간중간 나오는 사람 그림으로 </a:t>
            </a:r>
            <a:endParaRPr lang="en-US" altLang="ko-KR" dirty="0"/>
          </a:p>
          <a:p>
            <a:r>
              <a:rPr lang="ko-KR" altLang="en-US" dirty="0"/>
              <a:t>왼쪽에 나타나면 우회전 오른쪽에 나타나면 </a:t>
            </a:r>
            <a:r>
              <a:rPr lang="ko-KR" altLang="en-US" dirty="0" err="1"/>
              <a:t>자회전</a:t>
            </a:r>
            <a:r>
              <a:rPr lang="ko-KR" altLang="en-US" dirty="0"/>
              <a:t> 앞에 나타나면 정지하며 클리어 </a:t>
            </a:r>
            <a:r>
              <a:rPr lang="ko-KR" altLang="en-US" dirty="0" err="1"/>
              <a:t>해나간다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4.</a:t>
            </a:r>
            <a:r>
              <a:rPr lang="ko-KR" altLang="en-US" dirty="0"/>
              <a:t> 전부 클리어하면 운전하셔도 무방하다</a:t>
            </a:r>
            <a:r>
              <a:rPr lang="en-US" altLang="ko-KR" dirty="0"/>
              <a:t>.^^</a:t>
            </a:r>
          </a:p>
          <a:p>
            <a:endParaRPr lang="en-US" altLang="ko-KR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9FF7F2E-F1A8-AE89-2EA7-2B9E3D90D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747" y="1198690"/>
            <a:ext cx="4605415" cy="5115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0531279-F3A9-DD7C-D71F-E6AB0AADD16E}"/>
              </a:ext>
            </a:extLst>
          </p:cNvPr>
          <p:cNvSpPr txBox="1"/>
          <p:nvPr/>
        </p:nvSpPr>
        <p:spPr>
          <a:xfrm>
            <a:off x="1153688" y="4936603"/>
            <a:ext cx="3536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이런식이였는데</a:t>
            </a:r>
            <a:r>
              <a:rPr lang="ko-KR" altLang="en-US" dirty="0"/>
              <a:t> 실제로 합체하여 만들기에는 실패했다</a:t>
            </a:r>
          </a:p>
        </p:txBody>
      </p:sp>
    </p:spTree>
    <p:extLst>
      <p:ext uri="{BB962C8B-B14F-4D97-AF65-F5344CB8AC3E}">
        <p14:creationId xmlns:p14="http://schemas.microsoft.com/office/powerpoint/2010/main" val="430943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713424-B330-C24F-110C-1C6F04A69702}"/>
              </a:ext>
            </a:extLst>
          </p:cNvPr>
          <p:cNvSpPr txBox="1"/>
          <p:nvPr/>
        </p:nvSpPr>
        <p:spPr>
          <a:xfrm>
            <a:off x="262461" y="187373"/>
            <a:ext cx="963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  </a:t>
            </a:r>
            <a:r>
              <a:rPr lang="ko-KR" altLang="en-US" sz="1400" dirty="0">
                <a:solidFill>
                  <a:schemeClr val="tx1">
                    <a:lumMod val="75000"/>
                  </a:schemeClr>
                </a:solidFill>
              </a:rPr>
              <a:t>구동    </a:t>
            </a:r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&gt;&gt;</a:t>
            </a:r>
            <a:endParaRPr lang="ko-KR" alt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D8A8F-48A3-0516-CD8C-4470FF263EE3}"/>
              </a:ext>
            </a:extLst>
          </p:cNvPr>
          <p:cNvSpPr txBox="1"/>
          <p:nvPr/>
        </p:nvSpPr>
        <p:spPr>
          <a:xfrm>
            <a:off x="1280688" y="191869"/>
            <a:ext cx="12490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회로 설명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47CD33-61F6-2E4E-2B02-913AD489DEAD}"/>
              </a:ext>
            </a:extLst>
          </p:cNvPr>
          <p:cNvSpPr txBox="1"/>
          <p:nvPr/>
        </p:nvSpPr>
        <p:spPr>
          <a:xfrm>
            <a:off x="2205554" y="4830954"/>
            <a:ext cx="20874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990BC48-D523-39A2-97D5-6A8D3F376D33}"/>
              </a:ext>
            </a:extLst>
          </p:cNvPr>
          <p:cNvCxnSpPr>
            <a:cxnSpLocks/>
          </p:cNvCxnSpPr>
          <p:nvPr/>
        </p:nvCxnSpPr>
        <p:spPr>
          <a:xfrm>
            <a:off x="1153688" y="724829"/>
            <a:ext cx="1103831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A657E65-A078-154B-04E3-DC7C29CD02E7}"/>
              </a:ext>
            </a:extLst>
          </p:cNvPr>
          <p:cNvSpPr txBox="1"/>
          <p:nvPr/>
        </p:nvSpPr>
        <p:spPr>
          <a:xfrm>
            <a:off x="6865141" y="1851948"/>
            <a:ext cx="4304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위에 있는 </a:t>
            </a:r>
            <a:r>
              <a:rPr lang="ko-KR" altLang="en-US" dirty="0" err="1"/>
              <a:t>아두이노는</a:t>
            </a:r>
            <a:r>
              <a:rPr lang="ko-KR" altLang="en-US" dirty="0"/>
              <a:t> 버튼 두개를 이용하여 가속과 감속을 조절</a:t>
            </a:r>
            <a:endParaRPr lang="en-US" altLang="ko-KR" dirty="0"/>
          </a:p>
          <a:p>
            <a:r>
              <a:rPr lang="ko-KR" altLang="en-US" dirty="0"/>
              <a:t>아래 있는 </a:t>
            </a:r>
            <a:r>
              <a:rPr lang="ko-KR" altLang="en-US" dirty="0" err="1"/>
              <a:t>아두이노는</a:t>
            </a:r>
            <a:r>
              <a:rPr lang="ko-KR" altLang="en-US" dirty="0"/>
              <a:t> 화면에 튀어나오는 그림을 보고 정지 좌회전 우회전조절</a:t>
            </a:r>
            <a:endParaRPr lang="en-US" altLang="ko-KR" dirty="0"/>
          </a:p>
        </p:txBody>
      </p:sp>
      <p:pic>
        <p:nvPicPr>
          <p:cNvPr id="8" name="그림 7" descr="텍스트, 전자제품, 전자 공학, 기계이(가) 표시된 사진">
            <a:extLst>
              <a:ext uri="{FF2B5EF4-FFF2-40B4-BE49-F238E27FC236}">
                <a16:creationId xmlns:a16="http://schemas.microsoft.com/office/drawing/2014/main" id="{032CE7A9-E941-9631-19C2-BAC2B24D30A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30" y="3763684"/>
            <a:ext cx="4663166" cy="2664020"/>
          </a:xfrm>
          <a:prstGeom prst="rect">
            <a:avLst/>
          </a:prstGeom>
        </p:spPr>
      </p:pic>
      <p:pic>
        <p:nvPicPr>
          <p:cNvPr id="3" name="그림 2" descr="텍스트, 스크린샷, 디스플레이, 도표이(가) 표시된 사진&#10;&#10;자동 생성된 설명">
            <a:extLst>
              <a:ext uri="{FF2B5EF4-FFF2-40B4-BE49-F238E27FC236}">
                <a16:creationId xmlns:a16="http://schemas.microsoft.com/office/drawing/2014/main" id="{D9A0EFC7-16F1-1173-4543-394194E30D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350" y="827025"/>
            <a:ext cx="3308351" cy="288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65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713424-B330-C24F-110C-1C6F04A69702}"/>
              </a:ext>
            </a:extLst>
          </p:cNvPr>
          <p:cNvSpPr txBox="1"/>
          <p:nvPr/>
        </p:nvSpPr>
        <p:spPr>
          <a:xfrm>
            <a:off x="262461" y="187373"/>
            <a:ext cx="963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  </a:t>
            </a:r>
            <a:r>
              <a:rPr lang="ko-KR" altLang="en-US" sz="1400" dirty="0">
                <a:solidFill>
                  <a:schemeClr val="tx1">
                    <a:lumMod val="75000"/>
                  </a:schemeClr>
                </a:solidFill>
              </a:rPr>
              <a:t>구동    </a:t>
            </a:r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&gt;&gt;</a:t>
            </a:r>
            <a:endParaRPr lang="ko-KR" alt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D8A8F-48A3-0516-CD8C-4470FF263EE3}"/>
              </a:ext>
            </a:extLst>
          </p:cNvPr>
          <p:cNvSpPr txBox="1"/>
          <p:nvPr/>
        </p:nvSpPr>
        <p:spPr>
          <a:xfrm>
            <a:off x="1280688" y="191869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작동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47CD33-61F6-2E4E-2B02-913AD489DEAD}"/>
              </a:ext>
            </a:extLst>
          </p:cNvPr>
          <p:cNvSpPr txBox="1"/>
          <p:nvPr/>
        </p:nvSpPr>
        <p:spPr>
          <a:xfrm>
            <a:off x="2205554" y="4830954"/>
            <a:ext cx="20874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990BC48-D523-39A2-97D5-6A8D3F376D33}"/>
              </a:ext>
            </a:extLst>
          </p:cNvPr>
          <p:cNvCxnSpPr>
            <a:cxnSpLocks/>
          </p:cNvCxnSpPr>
          <p:nvPr/>
        </p:nvCxnSpPr>
        <p:spPr>
          <a:xfrm>
            <a:off x="1153688" y="724829"/>
            <a:ext cx="1103831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A657E65-A078-154B-04E3-DC7C29CD02E7}"/>
              </a:ext>
            </a:extLst>
          </p:cNvPr>
          <p:cNvSpPr txBox="1"/>
          <p:nvPr/>
        </p:nvSpPr>
        <p:spPr>
          <a:xfrm>
            <a:off x="6056886" y="2504760"/>
            <a:ext cx="5334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실제가 아니라 우리의 이상적인 </a:t>
            </a:r>
            <a:endParaRPr lang="en-US" altLang="ko-KR" dirty="0"/>
          </a:p>
          <a:p>
            <a:r>
              <a:rPr lang="ko-KR" altLang="en-US" dirty="0"/>
              <a:t>중간중간 나타나는 사람을 피하는 기능의 구동</a:t>
            </a:r>
          </a:p>
        </p:txBody>
      </p:sp>
      <p:pic>
        <p:nvPicPr>
          <p:cNvPr id="3" name="tft_lcd_구현_영상">
            <a:hlinkClick r:id="" action="ppaction://media"/>
            <a:extLst>
              <a:ext uri="{FF2B5EF4-FFF2-40B4-BE49-F238E27FC236}">
                <a16:creationId xmlns:a16="http://schemas.microsoft.com/office/drawing/2014/main" id="{E436E539-DBD3-5FCC-890B-CD5BFB22FD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9969" y="1352550"/>
            <a:ext cx="49911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919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713424-B330-C24F-110C-1C6F04A69702}"/>
              </a:ext>
            </a:extLst>
          </p:cNvPr>
          <p:cNvSpPr txBox="1"/>
          <p:nvPr/>
        </p:nvSpPr>
        <p:spPr>
          <a:xfrm>
            <a:off x="262461" y="187373"/>
            <a:ext cx="963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  </a:t>
            </a:r>
            <a:r>
              <a:rPr lang="ko-KR" altLang="en-US" sz="1400" dirty="0">
                <a:solidFill>
                  <a:schemeClr val="tx1">
                    <a:lumMod val="75000"/>
                  </a:schemeClr>
                </a:solidFill>
              </a:rPr>
              <a:t>구동    </a:t>
            </a:r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&gt;&gt;</a:t>
            </a:r>
            <a:endParaRPr lang="ko-KR" alt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D8A8F-48A3-0516-CD8C-4470FF263EE3}"/>
              </a:ext>
            </a:extLst>
          </p:cNvPr>
          <p:cNvSpPr txBox="1"/>
          <p:nvPr/>
        </p:nvSpPr>
        <p:spPr>
          <a:xfrm>
            <a:off x="1280688" y="191869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작동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47CD33-61F6-2E4E-2B02-913AD489DEAD}"/>
              </a:ext>
            </a:extLst>
          </p:cNvPr>
          <p:cNvSpPr txBox="1"/>
          <p:nvPr/>
        </p:nvSpPr>
        <p:spPr>
          <a:xfrm>
            <a:off x="2205554" y="4830954"/>
            <a:ext cx="20874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990BC48-D523-39A2-97D5-6A8D3F376D33}"/>
              </a:ext>
            </a:extLst>
          </p:cNvPr>
          <p:cNvCxnSpPr>
            <a:cxnSpLocks/>
          </p:cNvCxnSpPr>
          <p:nvPr/>
        </p:nvCxnSpPr>
        <p:spPr>
          <a:xfrm>
            <a:off x="1153688" y="724829"/>
            <a:ext cx="1103831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A657E65-A078-154B-04E3-DC7C29CD02E7}"/>
              </a:ext>
            </a:extLst>
          </p:cNvPr>
          <p:cNvSpPr txBox="1"/>
          <p:nvPr/>
        </p:nvSpPr>
        <p:spPr>
          <a:xfrm>
            <a:off x="6056886" y="2504760"/>
            <a:ext cx="5334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중간중간 나타나는 사람을 피하는 기능의 구동</a:t>
            </a:r>
          </a:p>
        </p:txBody>
      </p:sp>
      <p:pic>
        <p:nvPicPr>
          <p:cNvPr id="2" name="영상">
            <a:hlinkClick r:id="" action="ppaction://media"/>
            <a:extLst>
              <a:ext uri="{FF2B5EF4-FFF2-40B4-BE49-F238E27FC236}">
                <a16:creationId xmlns:a16="http://schemas.microsoft.com/office/drawing/2014/main" id="{245FE16F-12AE-BB5C-FFFF-5D49BCE099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8934" y="1695691"/>
            <a:ext cx="3724398" cy="424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359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713424-B330-C24F-110C-1C6F04A69702}"/>
              </a:ext>
            </a:extLst>
          </p:cNvPr>
          <p:cNvSpPr txBox="1"/>
          <p:nvPr/>
        </p:nvSpPr>
        <p:spPr>
          <a:xfrm>
            <a:off x="262461" y="187373"/>
            <a:ext cx="963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  </a:t>
            </a:r>
            <a:r>
              <a:rPr lang="ko-KR" altLang="en-US" sz="1400" dirty="0">
                <a:solidFill>
                  <a:schemeClr val="tx1">
                    <a:lumMod val="75000"/>
                  </a:schemeClr>
                </a:solidFill>
              </a:rPr>
              <a:t>구동    </a:t>
            </a:r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&gt;&gt;</a:t>
            </a:r>
            <a:endParaRPr lang="ko-KR" alt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D8A8F-48A3-0516-CD8C-4470FF263EE3}"/>
              </a:ext>
            </a:extLst>
          </p:cNvPr>
          <p:cNvSpPr txBox="1"/>
          <p:nvPr/>
        </p:nvSpPr>
        <p:spPr>
          <a:xfrm>
            <a:off x="1280688" y="191869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작동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47CD33-61F6-2E4E-2B02-913AD489DEAD}"/>
              </a:ext>
            </a:extLst>
          </p:cNvPr>
          <p:cNvSpPr txBox="1"/>
          <p:nvPr/>
        </p:nvSpPr>
        <p:spPr>
          <a:xfrm>
            <a:off x="2205554" y="4830954"/>
            <a:ext cx="20874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990BC48-D523-39A2-97D5-6A8D3F376D33}"/>
              </a:ext>
            </a:extLst>
          </p:cNvPr>
          <p:cNvCxnSpPr>
            <a:cxnSpLocks/>
          </p:cNvCxnSpPr>
          <p:nvPr/>
        </p:nvCxnSpPr>
        <p:spPr>
          <a:xfrm>
            <a:off x="1153688" y="724829"/>
            <a:ext cx="1103831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A657E65-A078-154B-04E3-DC7C29CD02E7}"/>
              </a:ext>
            </a:extLst>
          </p:cNvPr>
          <p:cNvSpPr txBox="1"/>
          <p:nvPr/>
        </p:nvSpPr>
        <p:spPr>
          <a:xfrm>
            <a:off x="6056886" y="2504760"/>
            <a:ext cx="5334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가속페달과 감속페달을 사용하여 적절한 속도 유지</a:t>
            </a:r>
          </a:p>
        </p:txBody>
      </p:sp>
      <p:pic>
        <p:nvPicPr>
          <p:cNvPr id="3" name="KakaoTalk_20240814_172025657">
            <a:hlinkClick r:id="" action="ppaction://media"/>
            <a:extLst>
              <a:ext uri="{FF2B5EF4-FFF2-40B4-BE49-F238E27FC236}">
                <a16:creationId xmlns:a16="http://schemas.microsoft.com/office/drawing/2014/main" id="{EC92DD2D-2402-96DB-D16B-7CDA10086C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0538" y="1449728"/>
            <a:ext cx="4799475" cy="4245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438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713424-B330-C24F-110C-1C6F04A69702}"/>
              </a:ext>
            </a:extLst>
          </p:cNvPr>
          <p:cNvSpPr txBox="1"/>
          <p:nvPr/>
        </p:nvSpPr>
        <p:spPr>
          <a:xfrm>
            <a:off x="262461" y="187373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75000"/>
                  </a:schemeClr>
                </a:solidFill>
              </a:rPr>
              <a:t>어려움 </a:t>
            </a:r>
            <a:r>
              <a:rPr lang="en-US" altLang="ko-KR" sz="1400" dirty="0">
                <a:solidFill>
                  <a:schemeClr val="tx1">
                    <a:lumMod val="75000"/>
                  </a:schemeClr>
                </a:solidFill>
              </a:rPr>
              <a:t>&gt;&gt;</a:t>
            </a:r>
            <a:endParaRPr lang="ko-KR" altLang="en-US" sz="1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D8A8F-48A3-0516-CD8C-4470FF263EE3}"/>
              </a:ext>
            </a:extLst>
          </p:cNvPr>
          <p:cNvSpPr txBox="1"/>
          <p:nvPr/>
        </p:nvSpPr>
        <p:spPr>
          <a:xfrm>
            <a:off x="1280688" y="191869"/>
            <a:ext cx="2156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LCD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  <a:latin typeface="+mn-ea"/>
              </a:rPr>
              <a:t>사용의 어려움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990BC48-D523-39A2-97D5-6A8D3F376D33}"/>
              </a:ext>
            </a:extLst>
          </p:cNvPr>
          <p:cNvCxnSpPr>
            <a:cxnSpLocks/>
          </p:cNvCxnSpPr>
          <p:nvPr/>
        </p:nvCxnSpPr>
        <p:spPr>
          <a:xfrm>
            <a:off x="1153688" y="724829"/>
            <a:ext cx="11038312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F37E0D9-0A96-636B-8AB8-A03F9BBEBB71}"/>
              </a:ext>
            </a:extLst>
          </p:cNvPr>
          <p:cNvSpPr txBox="1"/>
          <p:nvPr/>
        </p:nvSpPr>
        <p:spPr>
          <a:xfrm>
            <a:off x="421239" y="1093511"/>
            <a:ext cx="755465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1.</a:t>
            </a:r>
            <a:r>
              <a:rPr lang="ko-KR" altLang="en-US" sz="1600" dirty="0"/>
              <a:t>전원 공급 문제</a:t>
            </a:r>
          </a:p>
          <a:p>
            <a:r>
              <a:rPr lang="en-US" altLang="ko-KR" sz="1600" dirty="0"/>
              <a:t>-&gt; 3.3V, 5V </a:t>
            </a:r>
            <a:r>
              <a:rPr lang="ko-KR" altLang="en-US" sz="1600" dirty="0"/>
              <a:t>바꿔서 연결해보고 외부 전원 공급 장치 연결해서</a:t>
            </a:r>
          </a:p>
          <a:p>
            <a:r>
              <a:rPr lang="ko-KR" altLang="en-US" sz="1600" dirty="0"/>
              <a:t>해봤지만 안 </a:t>
            </a:r>
            <a:r>
              <a:rPr lang="ko-KR" altLang="en-US" sz="1600" dirty="0" err="1"/>
              <a:t>됐음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dirty="0"/>
              <a:t>2.LCD </a:t>
            </a:r>
            <a:r>
              <a:rPr lang="ko-KR" altLang="en-US" sz="1600" dirty="0"/>
              <a:t>밝기 문제</a:t>
            </a:r>
          </a:p>
          <a:p>
            <a:r>
              <a:rPr lang="en-US" altLang="ko-KR" sz="1600" dirty="0"/>
              <a:t>-&gt; LCD</a:t>
            </a:r>
            <a:r>
              <a:rPr lang="ko-KR" altLang="en-US" sz="1600" dirty="0"/>
              <a:t>의 밝기를 높게 설정하여 실행해봤지만 여전히 </a:t>
            </a:r>
          </a:p>
          <a:p>
            <a:r>
              <a:rPr lang="ko-KR" altLang="en-US" sz="1600" dirty="0"/>
              <a:t>흰 화면만 떴음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dirty="0"/>
              <a:t>3.</a:t>
            </a:r>
            <a:r>
              <a:rPr lang="ko-KR" altLang="en-US" sz="1600" dirty="0" err="1"/>
              <a:t>백라이트</a:t>
            </a:r>
            <a:r>
              <a:rPr lang="ko-KR" altLang="en-US" sz="1600" dirty="0"/>
              <a:t> 색과 출력 색 문제</a:t>
            </a:r>
          </a:p>
          <a:p>
            <a:r>
              <a:rPr lang="en-US" altLang="ko-KR" sz="1600" dirty="0"/>
              <a:t>-&gt; </a:t>
            </a:r>
            <a:r>
              <a:rPr lang="ko-KR" altLang="en-US" sz="1600" dirty="0"/>
              <a:t>초반 코드에 </a:t>
            </a:r>
            <a:r>
              <a:rPr lang="ko-KR" altLang="en-US" sz="1600" dirty="0" err="1"/>
              <a:t>백라이트</a:t>
            </a:r>
            <a:r>
              <a:rPr lang="ko-KR" altLang="en-US" sz="1600" dirty="0"/>
              <a:t> 색과 출력 문자 색이 동일하여</a:t>
            </a:r>
          </a:p>
          <a:p>
            <a:r>
              <a:rPr lang="ko-KR" altLang="en-US" sz="1600" dirty="0"/>
              <a:t>안 보이는 줄 알아서 출력 문자 색을 바꿔보았지만</a:t>
            </a:r>
          </a:p>
          <a:p>
            <a:r>
              <a:rPr lang="ko-KR" altLang="en-US" sz="1600" dirty="0"/>
              <a:t>여전히 출력 안 </a:t>
            </a:r>
            <a:r>
              <a:rPr lang="ko-KR" altLang="en-US" sz="1600" dirty="0" err="1"/>
              <a:t>됐음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dirty="0"/>
              <a:t>4.</a:t>
            </a:r>
            <a:r>
              <a:rPr lang="ko-KR" altLang="en-US" sz="1600" dirty="0"/>
              <a:t>코드 문제</a:t>
            </a:r>
          </a:p>
          <a:p>
            <a:r>
              <a:rPr lang="en-US" altLang="ko-KR" sz="1600" dirty="0"/>
              <a:t>-&gt; </a:t>
            </a:r>
            <a:r>
              <a:rPr lang="ko-KR" altLang="en-US" sz="1600" dirty="0"/>
              <a:t>코드 단계별로 시리얼모니터 출력을 넣어 확인 해봤는데</a:t>
            </a:r>
          </a:p>
          <a:p>
            <a:r>
              <a:rPr lang="ko-KR" altLang="en-US" sz="1600" dirty="0"/>
              <a:t>잘 출력되었음</a:t>
            </a:r>
            <a:r>
              <a:rPr lang="en-US" altLang="ko-KR" sz="1600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AC9A4B-95F9-ECD4-2D98-57E9BAFC77BB}"/>
              </a:ext>
            </a:extLst>
          </p:cNvPr>
          <p:cNvSpPr txBox="1"/>
          <p:nvPr/>
        </p:nvSpPr>
        <p:spPr>
          <a:xfrm>
            <a:off x="6054705" y="1088798"/>
            <a:ext cx="632942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/>
              <a:t>5.LCD </a:t>
            </a:r>
            <a:r>
              <a:rPr lang="ko-KR" altLang="en-US" sz="1800" dirty="0"/>
              <a:t>모듈의 모드 확인</a:t>
            </a:r>
          </a:p>
          <a:p>
            <a:r>
              <a:rPr lang="en-US" altLang="ko-KR" sz="1800" dirty="0"/>
              <a:t>-&gt;</a:t>
            </a:r>
            <a:r>
              <a:rPr lang="ko-KR" altLang="en-US" sz="1800" dirty="0"/>
              <a:t>코드와 회로 구성을 </a:t>
            </a:r>
            <a:r>
              <a:rPr lang="en-US" altLang="ko-KR" sz="1800" dirty="0"/>
              <a:t>SPI </a:t>
            </a:r>
            <a:r>
              <a:rPr lang="ko-KR" altLang="en-US" sz="1800" dirty="0"/>
              <a:t>모드와 병렬 모드 방식으로 모두</a:t>
            </a:r>
          </a:p>
          <a:p>
            <a:r>
              <a:rPr lang="ko-KR" altLang="en-US" sz="1800" dirty="0"/>
              <a:t>해봤지만 안 </a:t>
            </a:r>
            <a:r>
              <a:rPr lang="ko-KR" altLang="en-US" sz="1800" dirty="0" err="1"/>
              <a:t>됐음</a:t>
            </a:r>
            <a:endParaRPr lang="ko-KR" altLang="en-US" sz="1800" dirty="0"/>
          </a:p>
          <a:p>
            <a:endParaRPr lang="ko-KR" altLang="en-US" sz="1800" dirty="0"/>
          </a:p>
          <a:p>
            <a:r>
              <a:rPr lang="en-US" altLang="ko-KR" sz="1800" dirty="0"/>
              <a:t>6.</a:t>
            </a:r>
            <a:r>
              <a:rPr lang="ko-KR" altLang="en-US" sz="1800" dirty="0" err="1"/>
              <a:t>아두이노</a:t>
            </a:r>
            <a:r>
              <a:rPr lang="ko-KR" altLang="en-US" sz="1800" dirty="0"/>
              <a:t> </a:t>
            </a:r>
            <a:r>
              <a:rPr lang="ko-KR" altLang="en-US" sz="1800" dirty="0" err="1"/>
              <a:t>우노의</a:t>
            </a:r>
            <a:r>
              <a:rPr lang="ko-KR" altLang="en-US" sz="1800" dirty="0"/>
              <a:t> 핀 개수 부족 문제</a:t>
            </a:r>
          </a:p>
          <a:p>
            <a:r>
              <a:rPr lang="en-US" altLang="ko-KR" sz="1800" dirty="0"/>
              <a:t>-&gt;</a:t>
            </a:r>
            <a:r>
              <a:rPr lang="ko-KR" altLang="en-US" sz="1800" dirty="0" err="1"/>
              <a:t>우노는</a:t>
            </a:r>
            <a:r>
              <a:rPr lang="ko-KR" altLang="en-US" sz="1800" dirty="0"/>
              <a:t> 디지털 핀 개수가 부족하여 몇몇 핀은 아날로그 핀에</a:t>
            </a:r>
          </a:p>
          <a:p>
            <a:r>
              <a:rPr lang="ko-KR" altLang="en-US" sz="1800" dirty="0"/>
              <a:t>연결하여 실행했음</a:t>
            </a:r>
            <a:r>
              <a:rPr lang="en-US" altLang="ko-KR" sz="1800" dirty="0"/>
              <a:t>.</a:t>
            </a:r>
            <a:r>
              <a:rPr lang="ko-KR" altLang="en-US" sz="1800" dirty="0"/>
              <a:t>이 부분에 문제가 있는 걸까 해서 </a:t>
            </a:r>
          </a:p>
          <a:p>
            <a:r>
              <a:rPr lang="ko-KR" altLang="en-US" sz="1800" dirty="0" err="1"/>
              <a:t>아두이노</a:t>
            </a:r>
            <a:r>
              <a:rPr lang="ko-KR" altLang="en-US" sz="1800" dirty="0"/>
              <a:t> 메가를 사용해서 해봤으나 안 </a:t>
            </a:r>
            <a:r>
              <a:rPr lang="ko-KR" altLang="en-US" sz="1800" dirty="0" err="1"/>
              <a:t>됐음</a:t>
            </a:r>
            <a:r>
              <a:rPr lang="en-US" altLang="ko-KR" sz="1800" dirty="0"/>
              <a:t>.</a:t>
            </a:r>
          </a:p>
          <a:p>
            <a:endParaRPr lang="en-US" altLang="ko-KR" sz="1800" dirty="0"/>
          </a:p>
          <a:p>
            <a:r>
              <a:rPr lang="en-US" altLang="ko-KR" sz="1800" dirty="0"/>
              <a:t>7.</a:t>
            </a:r>
            <a:r>
              <a:rPr lang="ko-KR" altLang="en-US" sz="1800" dirty="0"/>
              <a:t>라이브러리 문제</a:t>
            </a:r>
          </a:p>
          <a:p>
            <a:r>
              <a:rPr lang="en-US" altLang="ko-KR" sz="1800" dirty="0"/>
              <a:t>-&gt;LCD </a:t>
            </a:r>
            <a:r>
              <a:rPr lang="ko-KR" altLang="en-US" sz="1800" dirty="0"/>
              <a:t>모듈의 설명서를 읽고 이 모듈이 병렬 인터페이스를</a:t>
            </a:r>
          </a:p>
          <a:p>
            <a:r>
              <a:rPr lang="ko-KR" altLang="en-US" sz="1800" dirty="0"/>
              <a:t>사용한다는 것을 알게 </a:t>
            </a:r>
            <a:r>
              <a:rPr lang="ko-KR" altLang="en-US" sz="1800" dirty="0" err="1"/>
              <a:t>됐음</a:t>
            </a:r>
            <a:r>
              <a:rPr lang="en-US" altLang="ko-KR" sz="1800" dirty="0"/>
              <a:t>.</a:t>
            </a:r>
            <a:r>
              <a:rPr lang="ko-KR" altLang="en-US" sz="1800" dirty="0"/>
              <a:t>그래서 병렬 인터페이스 전용</a:t>
            </a:r>
          </a:p>
          <a:p>
            <a:r>
              <a:rPr lang="ko-KR" altLang="en-US" sz="1800" dirty="0"/>
              <a:t>라이브러리를 사용하는 코드로 변경해보았지만 안 </a:t>
            </a:r>
            <a:r>
              <a:rPr lang="ko-KR" altLang="en-US" sz="1800" dirty="0" err="1"/>
              <a:t>됐음</a:t>
            </a:r>
            <a:r>
              <a:rPr lang="en-US" altLang="ko-KR" sz="1800" dirty="0"/>
              <a:t>.</a:t>
            </a:r>
          </a:p>
          <a:p>
            <a:r>
              <a:rPr lang="en-US" altLang="ko-KR" sz="1800" dirty="0"/>
              <a:t>-&gt;</a:t>
            </a:r>
            <a:r>
              <a:rPr lang="ko-KR" altLang="en-US" sz="1800" dirty="0"/>
              <a:t>이 라이브러리는 연결 핀을 미리 지정해놓고 이 지정된 핀 연결이</a:t>
            </a:r>
          </a:p>
          <a:p>
            <a:r>
              <a:rPr lang="ko-KR" altLang="en-US" sz="1800" dirty="0"/>
              <a:t>내가 구성한 회로와 달라서 지정해준 대로 회로를 변경했지만</a:t>
            </a:r>
          </a:p>
          <a:p>
            <a:r>
              <a:rPr lang="ko-KR" altLang="en-US" dirty="0"/>
              <a:t>안 </a:t>
            </a:r>
            <a:r>
              <a:rPr lang="ko-KR" altLang="en-US" dirty="0" err="1"/>
              <a:t>됐음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92EC67-5F6D-FDDD-34DB-C4CA154EBD32}"/>
              </a:ext>
            </a:extLst>
          </p:cNvPr>
          <p:cNvSpPr txBox="1"/>
          <p:nvPr/>
        </p:nvSpPr>
        <p:spPr>
          <a:xfrm>
            <a:off x="991092" y="772815"/>
            <a:ext cx="4365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LCD</a:t>
            </a:r>
            <a:r>
              <a:rPr lang="ko-KR" altLang="en-US" dirty="0"/>
              <a:t>담당 안정원님의 어려움 모음</a:t>
            </a:r>
          </a:p>
        </p:txBody>
      </p:sp>
    </p:spTree>
    <p:extLst>
      <p:ext uri="{BB962C8B-B14F-4D97-AF65-F5344CB8AC3E}">
        <p14:creationId xmlns:p14="http://schemas.microsoft.com/office/powerpoint/2010/main" val="15023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3494</TotalTime>
  <Words>415</Words>
  <Application>Microsoft Office PowerPoint</Application>
  <PresentationFormat>와이드스크린</PresentationFormat>
  <Paragraphs>94</Paragraphs>
  <Slides>12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Pretendard</vt:lpstr>
      <vt:lpstr>Pretendard Black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정원 안</cp:lastModifiedBy>
  <cp:revision>29</cp:revision>
  <dcterms:created xsi:type="dcterms:W3CDTF">2023-04-19T04:07:11Z</dcterms:created>
  <dcterms:modified xsi:type="dcterms:W3CDTF">2024-08-14T14:58:15Z</dcterms:modified>
</cp:coreProperties>
</file>

<file path=docProps/thumbnail.jpeg>
</file>